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77957E-897E-4D01-915C-C943B07A0984}">
  <a:tblStyle styleId="{C377957E-897E-4D01-915C-C943B07A09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Antoine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ae76345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bae7634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Caillou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83ef46fb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83ef46fb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bae76345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bae76345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bae76345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bae76345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Liliam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bae76345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bae76345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Guillaume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bae76345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bae76345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Caillou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bae76345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bae76345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Caillou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bae76345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bae76345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Antoine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bae76345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bae76345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Liliam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83ef46fb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83ef46fb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bae76345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bae76345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Guillaume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 summary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26775" y="1243550"/>
            <a:ext cx="2818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Dobble game</a:t>
            </a:r>
            <a:endParaRPr sz="25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438" y="1612225"/>
            <a:ext cx="2427575" cy="154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713" y="3302450"/>
            <a:ext cx="23050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833775" y="2902250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Turtle or Question mark ? </a:t>
            </a:r>
            <a:endParaRPr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20" y="1734456"/>
            <a:ext cx="1066800" cy="10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576" y="4011250"/>
            <a:ext cx="856700" cy="9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25" y="1924883"/>
            <a:ext cx="1066800" cy="110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474" y="3909049"/>
            <a:ext cx="1121975" cy="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8125" y="2571750"/>
            <a:ext cx="1496079" cy="16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5400000">
            <a:off x="2644147" y="2781700"/>
            <a:ext cx="1121975" cy="125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850025" y="1170325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Tableau F1-Score</a:t>
            </a:r>
            <a:endParaRPr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90" name="Google Shape;190;p22"/>
          <p:cNvGraphicFramePr/>
          <p:nvPr/>
        </p:nvGraphicFramePr>
        <p:xfrm>
          <a:off x="1365663" y="168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{C377957E-897E-4D01-915C-C943B07A0984}</a:tableStyleId>
              </a:tblPr>
              <a:tblGrid>
                <a:gridCol w="1951450"/>
                <a:gridCol w="811825"/>
                <a:gridCol w="811950"/>
                <a:gridCol w="1238425"/>
                <a:gridCol w="1599000"/>
              </a:tblGrid>
              <a:tr h="47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Linear 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Histogramme couleur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94 %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98 %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Aspect ratio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55 %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54 %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54 %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Hu Moments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99 %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DCT coefficients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45 %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46 %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49 %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Early fusion: Histogramme couleur + Hu Moments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98 %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23"/>
          <p:cNvGraphicFramePr/>
          <p:nvPr/>
        </p:nvGraphicFramePr>
        <p:xfrm>
          <a:off x="1365663" y="168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{C377957E-897E-4D01-915C-C943B07A0984}</a:tableStyleId>
              </a:tblPr>
              <a:tblGrid>
                <a:gridCol w="1951450"/>
                <a:gridCol w="811825"/>
                <a:gridCol w="811950"/>
                <a:gridCol w="1238425"/>
                <a:gridCol w="1599000"/>
              </a:tblGrid>
              <a:tr h="47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Linear 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Histogramme couleur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94 %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98 %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Aspect ratio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55 %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54 %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54 %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Hu Moments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87 %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99 %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DCT coefficients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45 %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46 %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49 %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Early fusion: Histogramme couleur + Hu Moments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98 %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6" name="Google Shape;196;p23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</a:t>
            </a:r>
            <a:endParaRPr/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27" y="1932117"/>
            <a:ext cx="5050924" cy="2584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850025" y="1170325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Tableau F1-Score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463" y="1516400"/>
            <a:ext cx="4493050" cy="2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400" y="104425"/>
            <a:ext cx="3022300" cy="20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4">
            <a:alphaModFix/>
          </a:blip>
          <a:srcRect b="0" l="0" r="3651" t="2761"/>
          <a:stretch/>
        </p:blipFill>
        <p:spPr>
          <a:xfrm>
            <a:off x="1645524" y="65775"/>
            <a:ext cx="1358025" cy="19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25" y="1808375"/>
            <a:ext cx="1358025" cy="90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225" y="2783550"/>
            <a:ext cx="1412598" cy="9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216" y="2103250"/>
            <a:ext cx="1264315" cy="15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225" y="65775"/>
            <a:ext cx="1358025" cy="16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355" y="3771582"/>
            <a:ext cx="1862258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3450" y="2264384"/>
            <a:ext cx="1862250" cy="222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67300" y="2264375"/>
            <a:ext cx="4039675" cy="283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3318625" y="141280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mété nou 20 svp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Pipeline overview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25" y="1332025"/>
            <a:ext cx="7169175" cy="3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extraction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91500" y="14806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Color Histogram</a:t>
            </a:r>
            <a:endParaRPr sz="24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75" y="3915455"/>
            <a:ext cx="3375275" cy="6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147" y="3656834"/>
            <a:ext cx="1305100" cy="12360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50119" t="0"/>
          <a:stretch/>
        </p:blipFill>
        <p:spPr>
          <a:xfrm>
            <a:off x="3034848" y="1546087"/>
            <a:ext cx="3621715" cy="191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0" l="35739" r="39355" t="0"/>
          <a:stretch/>
        </p:blipFill>
        <p:spPr>
          <a:xfrm>
            <a:off x="7921500" y="1176725"/>
            <a:ext cx="1063500" cy="23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b="0" l="0" r="74320" t="0"/>
          <a:stretch/>
        </p:blipFill>
        <p:spPr>
          <a:xfrm>
            <a:off x="6656575" y="1176725"/>
            <a:ext cx="1096650" cy="23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b="0" l="0" r="65999" t="0"/>
          <a:stretch/>
        </p:blipFill>
        <p:spPr>
          <a:xfrm>
            <a:off x="100850" y="2189600"/>
            <a:ext cx="3109024" cy="23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extraction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91500" y="14806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Hu Moments</a:t>
            </a:r>
            <a:endParaRPr sz="2400"/>
          </a:p>
        </p:txBody>
      </p:sp>
      <p:sp>
        <p:nvSpPr>
          <p:cNvPr id="92" name="Google Shape;92;p16"/>
          <p:cNvSpPr txBox="1"/>
          <p:nvPr/>
        </p:nvSpPr>
        <p:spPr>
          <a:xfrm>
            <a:off x="311700" y="21833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Rotation invariant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11700" y="25412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Scale invariant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11700" y="29374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Translation invariant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11700" y="33204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Compact 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36633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Discriminative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750" y="1837425"/>
            <a:ext cx="5883546" cy="13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11700" y="43180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Notes: </a:t>
            </a:r>
            <a:r>
              <a:rPr lang="fr">
                <a:solidFill>
                  <a:schemeClr val="dk1"/>
                </a:solidFill>
              </a:rPr>
              <a:t>7 moments maximum but the 7th is not reflection invariant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225" y="3447863"/>
            <a:ext cx="32575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355700" y="3604963"/>
            <a:ext cx="14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Using OpenCV</a:t>
            </a:r>
            <a:endParaRPr i="1"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extraction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91500" y="14806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Aspect ratio</a:t>
            </a:r>
            <a:endParaRPr sz="24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0" y="2472600"/>
            <a:ext cx="1314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850" y="1602300"/>
            <a:ext cx="29718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450" y="2453600"/>
            <a:ext cx="16097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00" y="2301200"/>
            <a:ext cx="16668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2294200" y="3508925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Rotation invariant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2294200" y="3866800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Scale invariant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294200" y="4263025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Translation invariant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294200" y="2731925"/>
            <a:ext cx="18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Compact 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2294200" y="3108975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trike="sngStrike"/>
              <a:t>Discriminative</a:t>
            </a:r>
            <a:endParaRPr strike="sng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extraction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391500" y="14806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DCT coefficients</a:t>
            </a:r>
            <a:endParaRPr sz="2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646" y="1964338"/>
            <a:ext cx="1503042" cy="12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638" y="1935163"/>
            <a:ext cx="1503042" cy="1244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874" y="3568214"/>
            <a:ext cx="1237364" cy="127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0287" y="3467883"/>
            <a:ext cx="1237364" cy="127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00" y="2183325"/>
            <a:ext cx="2233175" cy="1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11700" y="4172000"/>
            <a:ext cx="31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Diagonal traversal to gather coefficients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6541650" y="3585475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trike="sngStrike"/>
              <a:t>Rotation invariant</a:t>
            </a:r>
            <a:endParaRPr strike="sngStrike"/>
          </a:p>
        </p:txBody>
      </p:sp>
      <p:sp>
        <p:nvSpPr>
          <p:cNvPr id="132" name="Google Shape;132;p18"/>
          <p:cNvSpPr txBox="1"/>
          <p:nvPr/>
        </p:nvSpPr>
        <p:spPr>
          <a:xfrm>
            <a:off x="6541650" y="3943350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trike="sngStrike"/>
              <a:t>Scale invariant</a:t>
            </a:r>
            <a:endParaRPr strike="sngStrike"/>
          </a:p>
        </p:txBody>
      </p:sp>
      <p:sp>
        <p:nvSpPr>
          <p:cNvPr id="133" name="Google Shape;133;p18"/>
          <p:cNvSpPr txBox="1"/>
          <p:nvPr/>
        </p:nvSpPr>
        <p:spPr>
          <a:xfrm>
            <a:off x="6541650" y="4339575"/>
            <a:ext cx="24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trike="sngStrike"/>
              <a:t>Translation invariant</a:t>
            </a:r>
            <a:endParaRPr strike="sngStrike"/>
          </a:p>
        </p:txBody>
      </p:sp>
      <p:sp>
        <p:nvSpPr>
          <p:cNvPr id="134" name="Google Shape;134;p18"/>
          <p:cNvSpPr txBox="1"/>
          <p:nvPr/>
        </p:nvSpPr>
        <p:spPr>
          <a:xfrm>
            <a:off x="6541650" y="2808475"/>
            <a:ext cx="18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Compact 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6541650" y="3185525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Discriminative</a:t>
            </a:r>
            <a:endParaRPr/>
          </a:p>
        </p:txBody>
      </p:sp>
      <p:cxnSp>
        <p:nvCxnSpPr>
          <p:cNvPr id="136" name="Google Shape;136;p18"/>
          <p:cNvCxnSpPr/>
          <p:nvPr/>
        </p:nvCxnSpPr>
        <p:spPr>
          <a:xfrm>
            <a:off x="5324650" y="3341025"/>
            <a:ext cx="240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5324650" y="3415875"/>
            <a:ext cx="240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5332450" y="3263475"/>
            <a:ext cx="22440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391500" y="266737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Support Vector Classifier (SVC)</a:t>
            </a:r>
            <a:endParaRPr sz="2400"/>
          </a:p>
        </p:txBody>
      </p:sp>
      <p:sp>
        <p:nvSpPr>
          <p:cNvPr id="145" name="Google Shape;145;p19"/>
          <p:cNvSpPr txBox="1"/>
          <p:nvPr/>
        </p:nvSpPr>
        <p:spPr>
          <a:xfrm>
            <a:off x="391500" y="20157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Linear SVC</a:t>
            </a:r>
            <a:endParaRPr sz="2400"/>
          </a:p>
        </p:txBody>
      </p:sp>
      <p:sp>
        <p:nvSpPr>
          <p:cNvPr id="146" name="Google Shape;146;p19"/>
          <p:cNvSpPr txBox="1"/>
          <p:nvPr/>
        </p:nvSpPr>
        <p:spPr>
          <a:xfrm>
            <a:off x="391500" y="39547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Random Forest</a:t>
            </a:r>
            <a:endParaRPr sz="2400"/>
          </a:p>
        </p:txBody>
      </p:sp>
      <p:sp>
        <p:nvSpPr>
          <p:cNvPr id="147" name="Google Shape;147;p19"/>
          <p:cNvSpPr txBox="1"/>
          <p:nvPr/>
        </p:nvSpPr>
        <p:spPr>
          <a:xfrm>
            <a:off x="391500" y="13797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Dummy</a:t>
            </a:r>
            <a:endParaRPr sz="2400"/>
          </a:p>
        </p:txBody>
      </p:sp>
      <p:sp>
        <p:nvSpPr>
          <p:cNvPr id="148" name="Google Shape;148;p19"/>
          <p:cNvSpPr txBox="1"/>
          <p:nvPr/>
        </p:nvSpPr>
        <p:spPr>
          <a:xfrm>
            <a:off x="391500" y="326907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K - Nearest Neighbours (KNN)</a:t>
            </a:r>
            <a:endParaRPr sz="2400"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49" y="3055394"/>
            <a:ext cx="2315029" cy="2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4417" l="0" r="0" t="11287"/>
          <a:stretch/>
        </p:blipFill>
        <p:spPr>
          <a:xfrm>
            <a:off x="5757650" y="1175625"/>
            <a:ext cx="307465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6136100" y="851625"/>
            <a:ext cx="23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KNN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391500" y="266737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Support Vector Classifier (SVC)</a:t>
            </a:r>
            <a:endParaRPr sz="2400"/>
          </a:p>
        </p:txBody>
      </p:sp>
      <p:sp>
        <p:nvSpPr>
          <p:cNvPr id="159" name="Google Shape;159;p20"/>
          <p:cNvSpPr txBox="1"/>
          <p:nvPr/>
        </p:nvSpPr>
        <p:spPr>
          <a:xfrm>
            <a:off x="391500" y="20157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Linear SVC</a:t>
            </a:r>
            <a:endParaRPr sz="2400"/>
          </a:p>
        </p:txBody>
      </p:sp>
      <p:sp>
        <p:nvSpPr>
          <p:cNvPr id="160" name="Google Shape;160;p20"/>
          <p:cNvSpPr txBox="1"/>
          <p:nvPr/>
        </p:nvSpPr>
        <p:spPr>
          <a:xfrm>
            <a:off x="391500" y="39547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Random Forest</a:t>
            </a:r>
            <a:endParaRPr sz="2400"/>
          </a:p>
        </p:txBody>
      </p:sp>
      <p:sp>
        <p:nvSpPr>
          <p:cNvPr id="161" name="Google Shape;161;p20"/>
          <p:cNvSpPr txBox="1"/>
          <p:nvPr/>
        </p:nvSpPr>
        <p:spPr>
          <a:xfrm>
            <a:off x="391500" y="13797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Dummy</a:t>
            </a:r>
            <a:endParaRPr sz="2400"/>
          </a:p>
        </p:txBody>
      </p:sp>
      <p:sp>
        <p:nvSpPr>
          <p:cNvPr id="162" name="Google Shape;162;p20"/>
          <p:cNvSpPr txBox="1"/>
          <p:nvPr/>
        </p:nvSpPr>
        <p:spPr>
          <a:xfrm>
            <a:off x="391500" y="326907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K - Nearest Neighbours (KNN)</a:t>
            </a:r>
            <a:endParaRPr sz="2400"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49" y="3055394"/>
            <a:ext cx="2315029" cy="2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4417" l="0" r="0" t="11287"/>
          <a:stretch/>
        </p:blipFill>
        <p:spPr>
          <a:xfrm>
            <a:off x="5757650" y="1175625"/>
            <a:ext cx="307465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6136100" y="851625"/>
            <a:ext cx="23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KNN</a:t>
            </a:r>
            <a:endParaRPr b="1"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325" y="592000"/>
            <a:ext cx="6529275" cy="40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ctrTitle"/>
          </p:nvPr>
        </p:nvSpPr>
        <p:spPr>
          <a:xfrm>
            <a:off x="311700" y="104425"/>
            <a:ext cx="85206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Experimental Setup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5157975" y="2363275"/>
            <a:ext cx="2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Confusion matrix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5157975" y="28305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F1-Score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5157975" y="18960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Metrics</a:t>
            </a:r>
            <a:endParaRPr b="1"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819400" y="2763475"/>
            <a:ext cx="19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2994800" y="2763475"/>
            <a:ext cx="14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311700" y="18960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Split</a:t>
            </a:r>
            <a:endParaRPr b="1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62" y="3152462"/>
            <a:ext cx="4209024" cy="16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5157975" y="3439175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Hyperparameters </a:t>
            </a:r>
            <a:r>
              <a:rPr lang="fr"/>
              <a:t>tuned through cross validation on the </a:t>
            </a:r>
            <a:r>
              <a:rPr b="1" lang="fr"/>
              <a:t>Training set</a:t>
            </a:r>
            <a:endParaRPr b="1"/>
          </a:p>
        </p:txBody>
      </p:sp>
      <p:sp>
        <p:nvSpPr>
          <p:cNvPr id="182" name="Google Shape;182;p21"/>
          <p:cNvSpPr txBox="1"/>
          <p:nvPr/>
        </p:nvSpPr>
        <p:spPr>
          <a:xfrm>
            <a:off x="409700" y="22149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 / validation split 0.8 - 0.2 for each class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